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43577-721D-4969-8F79-89F2B1B9E799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B5DE99-BE38-44FB-8472-D63B7545D27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b="1" dirty="0"/>
            <a:t>Pojasni razliku između plućnog i staničnog disanja.</a:t>
          </a:r>
          <a:endParaRPr lang="en-GB" b="1" dirty="0"/>
        </a:p>
      </dgm:t>
    </dgm:pt>
    <dgm:pt modelId="{381E4256-2F4B-4010-A726-C82F10DDFD46}" type="parTrans" cxnId="{78BF8169-9DBD-43E8-A2E0-F54A8971F12D}">
      <dgm:prSet/>
      <dgm:spPr/>
      <dgm:t>
        <a:bodyPr/>
        <a:lstStyle/>
        <a:p>
          <a:endParaRPr lang="en-GB"/>
        </a:p>
      </dgm:t>
    </dgm:pt>
    <dgm:pt modelId="{68A54909-B8F2-451D-B3C1-B8EC78DAFE51}" type="sibTrans" cxnId="{78BF8169-9DBD-43E8-A2E0-F54A8971F12D}">
      <dgm:prSet/>
      <dgm:spPr/>
      <dgm:t>
        <a:bodyPr/>
        <a:lstStyle/>
        <a:p>
          <a:endParaRPr lang="en-GB"/>
        </a:p>
      </dgm:t>
    </dgm:pt>
    <dgm:pt modelId="{B49EB2F6-1E23-421F-B09B-A87438FA76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9A22C48E-5697-4FCE-AC6C-F30BBEF4FD12}" type="parTrans" cxnId="{FDED62AE-0501-4CF3-8BA5-4BAEE0D0220E}">
      <dgm:prSet/>
      <dgm:spPr/>
      <dgm:t>
        <a:bodyPr/>
        <a:lstStyle/>
        <a:p>
          <a:endParaRPr lang="en-GB"/>
        </a:p>
      </dgm:t>
    </dgm:pt>
    <dgm:pt modelId="{3D29DA21-1260-4E34-9E49-21AA8CE8ED19}" type="sibTrans" cxnId="{FDED62AE-0501-4CF3-8BA5-4BAEE0D0220E}">
      <dgm:prSet/>
      <dgm:spPr/>
      <dgm:t>
        <a:bodyPr/>
        <a:lstStyle/>
        <a:p>
          <a:endParaRPr lang="en-GB"/>
        </a:p>
      </dgm:t>
    </dgm:pt>
    <dgm:pt modelId="{D297935E-F5CD-4F6E-9AE9-88BFF52B735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B4D2FF63-D9AB-4C56-889F-7A971C98991D}" type="parTrans" cxnId="{AE8A3FA6-1BB3-423F-838B-283B1CCB2F37}">
      <dgm:prSet/>
      <dgm:spPr/>
      <dgm:t>
        <a:bodyPr/>
        <a:lstStyle/>
        <a:p>
          <a:endParaRPr lang="en-GB"/>
        </a:p>
      </dgm:t>
    </dgm:pt>
    <dgm:pt modelId="{0A4EE953-F64B-444B-9261-C96D6517F128}" type="sibTrans" cxnId="{AE8A3FA6-1BB3-423F-838B-283B1CCB2F37}">
      <dgm:prSet/>
      <dgm:spPr/>
      <dgm:t>
        <a:bodyPr/>
        <a:lstStyle/>
        <a:p>
          <a:endParaRPr lang="en-GB"/>
        </a:p>
      </dgm:t>
    </dgm:pt>
    <dgm:pt modelId="{1C8EF638-CA95-4512-8468-42DDB304E32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F2AF94AF-FFCF-4F7F-8EC0-D46F7B22A6FF}" type="parTrans" cxnId="{50492282-43B0-46E5-9B12-A2B8A16E32F7}">
      <dgm:prSet/>
      <dgm:spPr/>
      <dgm:t>
        <a:bodyPr/>
        <a:lstStyle/>
        <a:p>
          <a:endParaRPr lang="en-GB"/>
        </a:p>
      </dgm:t>
    </dgm:pt>
    <dgm:pt modelId="{E41CF127-2B7F-4972-9430-FF4DB2037347}" type="sibTrans" cxnId="{50492282-43B0-46E5-9B12-A2B8A16E32F7}">
      <dgm:prSet/>
      <dgm:spPr/>
      <dgm:t>
        <a:bodyPr/>
        <a:lstStyle/>
        <a:p>
          <a:endParaRPr lang="en-GB"/>
        </a:p>
      </dgm:t>
    </dgm:pt>
    <dgm:pt modelId="{6C7D7CF4-E3F3-4ED2-88A5-3AFE8B34AB9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CCC9378A-C812-470C-BA65-39200DA0835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dirty="0"/>
        </a:p>
      </dgm:t>
    </dgm:pt>
    <dgm:pt modelId="{5DEDD14C-EC91-4086-981A-527C9405DCC3}" type="sibTrans" cxnId="{BABDACF3-B3F6-4E44-8D68-D9E265001BA9}">
      <dgm:prSet/>
      <dgm:spPr/>
      <dgm:t>
        <a:bodyPr/>
        <a:lstStyle/>
        <a:p>
          <a:endParaRPr lang="en-GB"/>
        </a:p>
      </dgm:t>
    </dgm:pt>
    <dgm:pt modelId="{86DD6F59-A02C-4FDE-B314-DD194143CAA3}" type="parTrans" cxnId="{BABDACF3-B3F6-4E44-8D68-D9E265001BA9}">
      <dgm:prSet/>
      <dgm:spPr/>
      <dgm:t>
        <a:bodyPr/>
        <a:lstStyle/>
        <a:p>
          <a:endParaRPr lang="en-GB"/>
        </a:p>
      </dgm:t>
    </dgm:pt>
    <dgm:pt modelId="{A33F7E68-4449-42D4-8FC9-E4D147FF7A1B}" type="sibTrans" cxnId="{31AC2F30-341E-46D4-8E5D-099FAD17B66E}">
      <dgm:prSet/>
      <dgm:spPr/>
      <dgm:t>
        <a:bodyPr/>
        <a:lstStyle/>
        <a:p>
          <a:endParaRPr lang="en-GB"/>
        </a:p>
      </dgm:t>
    </dgm:pt>
    <dgm:pt modelId="{7514D801-F7C4-49F0-BAF5-B09E9EE02C50}" type="parTrans" cxnId="{31AC2F30-341E-46D4-8E5D-099FAD17B66E}">
      <dgm:prSet/>
      <dgm:spPr/>
      <dgm:t>
        <a:bodyPr/>
        <a:lstStyle/>
        <a:p>
          <a:endParaRPr lang="en-GB"/>
        </a:p>
      </dgm:t>
    </dgm:pt>
    <dgm:pt modelId="{62A8D0BB-82D5-4E49-8304-7F04AC5B4D8A}" type="pres">
      <dgm:prSet presAssocID="{A8743577-721D-4969-8F79-89F2B1B9E799}" presName="linearFlow" presStyleCnt="0">
        <dgm:presLayoutVars>
          <dgm:dir/>
          <dgm:resizeHandles val="exact"/>
        </dgm:presLayoutVars>
      </dgm:prSet>
      <dgm:spPr/>
    </dgm:pt>
    <dgm:pt modelId="{5A7F9C1C-7CD6-4C7F-AF8F-96CECCB7BF55}" type="pres">
      <dgm:prSet presAssocID="{1C8EF638-CA95-4512-8468-42DDB304E32D}" presName="composite" presStyleCnt="0"/>
      <dgm:spPr/>
    </dgm:pt>
    <dgm:pt modelId="{E594F3A7-CF9D-4F61-A47A-17872A1A55BB}" type="pres">
      <dgm:prSet presAssocID="{1C8EF638-CA95-4512-8468-42DDB304E32D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89B533D-DB73-4E31-A2B3-5103B6884F88}" type="pres">
      <dgm:prSet presAssocID="{1C8EF638-CA95-4512-8468-42DDB304E32D}" presName="txShp" presStyleLbl="node1" presStyleIdx="0" presStyleCnt="5">
        <dgm:presLayoutVars>
          <dgm:bulletEnabled val="1"/>
        </dgm:presLayoutVars>
      </dgm:prSet>
      <dgm:spPr/>
    </dgm:pt>
    <dgm:pt modelId="{9B00F962-8E7D-4B65-90F6-52F7FB78BFC2}" type="pres">
      <dgm:prSet presAssocID="{E41CF127-2B7F-4972-9430-FF4DB2037347}" presName="spacing" presStyleCnt="0"/>
      <dgm:spPr/>
    </dgm:pt>
    <dgm:pt modelId="{93A2E254-6050-4B03-9CE9-EF34AF5396B7}" type="pres">
      <dgm:prSet presAssocID="{D297935E-F5CD-4F6E-9AE9-88BFF52B735C}" presName="composite" presStyleCnt="0"/>
      <dgm:spPr/>
    </dgm:pt>
    <dgm:pt modelId="{1B0F19DE-8E98-4FC1-9B7D-FC4BE299EAA5}" type="pres">
      <dgm:prSet presAssocID="{D297935E-F5CD-4F6E-9AE9-88BFF52B735C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8A247D-C0D1-4CD3-8EF7-6F549D28420A}" type="pres">
      <dgm:prSet presAssocID="{D297935E-F5CD-4F6E-9AE9-88BFF52B735C}" presName="txShp" presStyleLbl="node1" presStyleIdx="1" presStyleCnt="5">
        <dgm:presLayoutVars>
          <dgm:bulletEnabled val="1"/>
        </dgm:presLayoutVars>
      </dgm:prSet>
      <dgm:spPr/>
    </dgm:pt>
    <dgm:pt modelId="{97E94154-24CC-4936-B52F-790A2FAC4E66}" type="pres">
      <dgm:prSet presAssocID="{0A4EE953-F64B-444B-9261-C96D6517F128}" presName="spacing" presStyleCnt="0"/>
      <dgm:spPr/>
    </dgm:pt>
    <dgm:pt modelId="{75F9113F-0F70-49E2-9910-B396CA9A4D6E}" type="pres">
      <dgm:prSet presAssocID="{CCC9378A-C812-470C-BA65-39200DA08358}" presName="composite" presStyleCnt="0"/>
      <dgm:spPr/>
    </dgm:pt>
    <dgm:pt modelId="{CE3B5948-AB09-4FD6-BABB-8A20C87AAA06}" type="pres">
      <dgm:prSet presAssocID="{CCC9378A-C812-470C-BA65-39200DA08358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9E09FEB-F304-413A-A628-5579767FEEE1}" type="pres">
      <dgm:prSet presAssocID="{CCC9378A-C812-470C-BA65-39200DA08358}" presName="txShp" presStyleLbl="node1" presStyleIdx="2" presStyleCnt="5">
        <dgm:presLayoutVars>
          <dgm:bulletEnabled val="1"/>
        </dgm:presLayoutVars>
      </dgm:prSet>
      <dgm:spPr/>
    </dgm:pt>
    <dgm:pt modelId="{FFD1259E-EFF1-4365-8745-EA5C768C8D03}" type="pres">
      <dgm:prSet presAssocID="{5DEDD14C-EC91-4086-981A-527C9405DCC3}" presName="spacing" presStyleCnt="0"/>
      <dgm:spPr/>
    </dgm:pt>
    <dgm:pt modelId="{6F2BE781-0377-4197-9FF9-1586C6FDCDAE}" type="pres">
      <dgm:prSet presAssocID="{CDB5DE99-BE38-44FB-8472-D63B7545D27F}" presName="composite" presStyleCnt="0"/>
      <dgm:spPr/>
    </dgm:pt>
    <dgm:pt modelId="{7CB9DA00-49A0-493B-8FC0-189EADB1C2AE}" type="pres">
      <dgm:prSet presAssocID="{CDB5DE99-BE38-44FB-8472-D63B7545D27F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15E2CBE-B044-4C92-8A8C-559CBACFB5C1}" type="pres">
      <dgm:prSet presAssocID="{CDB5DE99-BE38-44FB-8472-D63B7545D27F}" presName="txShp" presStyleLbl="node1" presStyleIdx="3" presStyleCnt="5">
        <dgm:presLayoutVars>
          <dgm:bulletEnabled val="1"/>
        </dgm:presLayoutVars>
      </dgm:prSet>
      <dgm:spPr/>
    </dgm:pt>
    <dgm:pt modelId="{975E5AC3-D660-4A01-8AC6-358F4633BF53}" type="pres">
      <dgm:prSet presAssocID="{68A54909-B8F2-451D-B3C1-B8EC78DAFE51}" presName="spacing" presStyleCnt="0"/>
      <dgm:spPr/>
    </dgm:pt>
    <dgm:pt modelId="{1BEEE451-8B23-4082-A9BF-CD326FF57CC4}" type="pres">
      <dgm:prSet presAssocID="{B49EB2F6-1E23-421F-B09B-A87438FA7666}" presName="composite" presStyleCnt="0"/>
      <dgm:spPr/>
    </dgm:pt>
    <dgm:pt modelId="{F7D77336-FDCB-4F89-8CDE-D5499D4E8C37}" type="pres">
      <dgm:prSet presAssocID="{B49EB2F6-1E23-421F-B09B-A87438FA7666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62DAF15-B999-49F3-BB9C-B5B8E4BBC268}" type="pres">
      <dgm:prSet presAssocID="{B49EB2F6-1E23-421F-B09B-A87438FA7666}" presName="txShp" presStyleLbl="node1" presStyleIdx="4" presStyleCnt="5">
        <dgm:presLayoutVars>
          <dgm:bulletEnabled val="1"/>
        </dgm:presLayoutVars>
      </dgm:prSet>
      <dgm:spPr/>
    </dgm:pt>
  </dgm:ptLst>
  <dgm:cxnLst>
    <dgm:cxn modelId="{B76AE701-BA90-468D-8F85-2FFBCCBA9B48}" type="presOf" srcId="{1C8EF638-CA95-4512-8468-42DDB304E32D}" destId="{389B533D-DB73-4E31-A2B3-5103B6884F88}" srcOrd="0" destOrd="0" presId="urn:microsoft.com/office/officeart/2005/8/layout/vList3"/>
    <dgm:cxn modelId="{B58A0C0D-9C85-47BE-9EDD-63F1AE8A4F0C}" type="presOf" srcId="{CCC9378A-C812-470C-BA65-39200DA08358}" destId="{49E09FEB-F304-413A-A628-5579767FEEE1}" srcOrd="0" destOrd="0" presId="urn:microsoft.com/office/officeart/2005/8/layout/vList3"/>
    <dgm:cxn modelId="{31AC2F30-341E-46D4-8E5D-099FAD17B66E}" srcId="{CCC9378A-C812-470C-BA65-39200DA08358}" destId="{6C7D7CF4-E3F3-4ED2-88A5-3AFE8B34AB9A}" srcOrd="0" destOrd="0" parTransId="{7514D801-F7C4-49F0-BAF5-B09E9EE02C50}" sibTransId="{A33F7E68-4449-42D4-8FC9-E4D147FF7A1B}"/>
    <dgm:cxn modelId="{83FD3160-1C3C-4003-B4BE-2E25F7AB25E7}" type="presOf" srcId="{6C7D7CF4-E3F3-4ED2-88A5-3AFE8B34AB9A}" destId="{49E09FEB-F304-413A-A628-5579767FEEE1}" srcOrd="0" destOrd="1" presId="urn:microsoft.com/office/officeart/2005/8/layout/vList3"/>
    <dgm:cxn modelId="{78BF8169-9DBD-43E8-A2E0-F54A8971F12D}" srcId="{A8743577-721D-4969-8F79-89F2B1B9E799}" destId="{CDB5DE99-BE38-44FB-8472-D63B7545D27F}" srcOrd="3" destOrd="0" parTransId="{381E4256-2F4B-4010-A726-C82F10DDFD46}" sibTransId="{68A54909-B8F2-451D-B3C1-B8EC78DAFE51}"/>
    <dgm:cxn modelId="{C3EC9F4B-AB2D-4805-9411-F4A473782C8B}" type="presOf" srcId="{D297935E-F5CD-4F6E-9AE9-88BFF52B735C}" destId="{088A247D-C0D1-4CD3-8EF7-6F549D28420A}" srcOrd="0" destOrd="0" presId="urn:microsoft.com/office/officeart/2005/8/layout/vList3"/>
    <dgm:cxn modelId="{FE008B7F-4442-413E-B85C-C412CAA63A8D}" type="presOf" srcId="{A8743577-721D-4969-8F79-89F2B1B9E799}" destId="{62A8D0BB-82D5-4E49-8304-7F04AC5B4D8A}" srcOrd="0" destOrd="0" presId="urn:microsoft.com/office/officeart/2005/8/layout/vList3"/>
    <dgm:cxn modelId="{50492282-43B0-46E5-9B12-A2B8A16E32F7}" srcId="{A8743577-721D-4969-8F79-89F2B1B9E799}" destId="{1C8EF638-CA95-4512-8468-42DDB304E32D}" srcOrd="0" destOrd="0" parTransId="{F2AF94AF-FFCF-4F7F-8EC0-D46F7B22A6FF}" sibTransId="{E41CF127-2B7F-4972-9430-FF4DB2037347}"/>
    <dgm:cxn modelId="{AE8A3FA6-1BB3-423F-838B-283B1CCB2F37}" srcId="{A8743577-721D-4969-8F79-89F2B1B9E799}" destId="{D297935E-F5CD-4F6E-9AE9-88BFF52B735C}" srcOrd="1" destOrd="0" parTransId="{B4D2FF63-D9AB-4C56-889F-7A971C98991D}" sibTransId="{0A4EE953-F64B-444B-9261-C96D6517F128}"/>
    <dgm:cxn modelId="{314195AB-1366-444D-A4BC-ECD4E8764144}" type="presOf" srcId="{B49EB2F6-1E23-421F-B09B-A87438FA7666}" destId="{662DAF15-B999-49F3-BB9C-B5B8E4BBC268}" srcOrd="0" destOrd="0" presId="urn:microsoft.com/office/officeart/2005/8/layout/vList3"/>
    <dgm:cxn modelId="{FDED62AE-0501-4CF3-8BA5-4BAEE0D0220E}" srcId="{A8743577-721D-4969-8F79-89F2B1B9E799}" destId="{B49EB2F6-1E23-421F-B09B-A87438FA7666}" srcOrd="4" destOrd="0" parTransId="{9A22C48E-5697-4FCE-AC6C-F30BBEF4FD12}" sibTransId="{3D29DA21-1260-4E34-9E49-21AA8CE8ED19}"/>
    <dgm:cxn modelId="{BABDACF3-B3F6-4E44-8D68-D9E265001BA9}" srcId="{A8743577-721D-4969-8F79-89F2B1B9E799}" destId="{CCC9378A-C812-470C-BA65-39200DA08358}" srcOrd="2" destOrd="0" parTransId="{86DD6F59-A02C-4FDE-B314-DD194143CAA3}" sibTransId="{5DEDD14C-EC91-4086-981A-527C9405DCC3}"/>
    <dgm:cxn modelId="{915789F5-C458-4A6E-ACA9-C7AE0BF33969}" type="presOf" srcId="{CDB5DE99-BE38-44FB-8472-D63B7545D27F}" destId="{115E2CBE-B044-4C92-8A8C-559CBACFB5C1}" srcOrd="0" destOrd="0" presId="urn:microsoft.com/office/officeart/2005/8/layout/vList3"/>
    <dgm:cxn modelId="{A62270F8-08BE-43E2-869D-860FBE8504FF}" type="presParOf" srcId="{62A8D0BB-82D5-4E49-8304-7F04AC5B4D8A}" destId="{5A7F9C1C-7CD6-4C7F-AF8F-96CECCB7BF55}" srcOrd="0" destOrd="0" presId="urn:microsoft.com/office/officeart/2005/8/layout/vList3"/>
    <dgm:cxn modelId="{B7D2FB5E-3CAC-4F7D-9918-EF3755EBBAE1}" type="presParOf" srcId="{5A7F9C1C-7CD6-4C7F-AF8F-96CECCB7BF55}" destId="{E594F3A7-CF9D-4F61-A47A-17872A1A55BB}" srcOrd="0" destOrd="0" presId="urn:microsoft.com/office/officeart/2005/8/layout/vList3"/>
    <dgm:cxn modelId="{444B4E08-4BD8-4E06-BDB9-850B60EC9B02}" type="presParOf" srcId="{5A7F9C1C-7CD6-4C7F-AF8F-96CECCB7BF55}" destId="{389B533D-DB73-4E31-A2B3-5103B6884F88}" srcOrd="1" destOrd="0" presId="urn:microsoft.com/office/officeart/2005/8/layout/vList3"/>
    <dgm:cxn modelId="{F97F31B3-2E95-41B0-821E-FBF0294EBFD9}" type="presParOf" srcId="{62A8D0BB-82D5-4E49-8304-7F04AC5B4D8A}" destId="{9B00F962-8E7D-4B65-90F6-52F7FB78BFC2}" srcOrd="1" destOrd="0" presId="urn:microsoft.com/office/officeart/2005/8/layout/vList3"/>
    <dgm:cxn modelId="{75FC6D2A-7EE8-4E71-BB62-33304DCA49F1}" type="presParOf" srcId="{62A8D0BB-82D5-4E49-8304-7F04AC5B4D8A}" destId="{93A2E254-6050-4B03-9CE9-EF34AF5396B7}" srcOrd="2" destOrd="0" presId="urn:microsoft.com/office/officeart/2005/8/layout/vList3"/>
    <dgm:cxn modelId="{9363C736-4E87-4CB0-B61D-9DE9559ACA96}" type="presParOf" srcId="{93A2E254-6050-4B03-9CE9-EF34AF5396B7}" destId="{1B0F19DE-8E98-4FC1-9B7D-FC4BE299EAA5}" srcOrd="0" destOrd="0" presId="urn:microsoft.com/office/officeart/2005/8/layout/vList3"/>
    <dgm:cxn modelId="{AC8A69AD-83B2-46F5-875A-21E22AAD0AB8}" type="presParOf" srcId="{93A2E254-6050-4B03-9CE9-EF34AF5396B7}" destId="{088A247D-C0D1-4CD3-8EF7-6F549D28420A}" srcOrd="1" destOrd="0" presId="urn:microsoft.com/office/officeart/2005/8/layout/vList3"/>
    <dgm:cxn modelId="{EF0F776D-A1D2-48C7-B1BE-1F8A3A90CFD7}" type="presParOf" srcId="{62A8D0BB-82D5-4E49-8304-7F04AC5B4D8A}" destId="{97E94154-24CC-4936-B52F-790A2FAC4E66}" srcOrd="3" destOrd="0" presId="urn:microsoft.com/office/officeart/2005/8/layout/vList3"/>
    <dgm:cxn modelId="{397C14E0-B531-4D94-9E07-84823FE9F35A}" type="presParOf" srcId="{62A8D0BB-82D5-4E49-8304-7F04AC5B4D8A}" destId="{75F9113F-0F70-49E2-9910-B396CA9A4D6E}" srcOrd="4" destOrd="0" presId="urn:microsoft.com/office/officeart/2005/8/layout/vList3"/>
    <dgm:cxn modelId="{1316ABB6-0109-4F25-B5C5-4427729845CB}" type="presParOf" srcId="{75F9113F-0F70-49E2-9910-B396CA9A4D6E}" destId="{CE3B5948-AB09-4FD6-BABB-8A20C87AAA06}" srcOrd="0" destOrd="0" presId="urn:microsoft.com/office/officeart/2005/8/layout/vList3"/>
    <dgm:cxn modelId="{9ACA055C-59A1-4139-8F35-A5D3BCD971DE}" type="presParOf" srcId="{75F9113F-0F70-49E2-9910-B396CA9A4D6E}" destId="{49E09FEB-F304-413A-A628-5579767FEEE1}" srcOrd="1" destOrd="0" presId="urn:microsoft.com/office/officeart/2005/8/layout/vList3"/>
    <dgm:cxn modelId="{A5EDFAFE-F6C2-433D-B8CA-F92D3265CEFF}" type="presParOf" srcId="{62A8D0BB-82D5-4E49-8304-7F04AC5B4D8A}" destId="{FFD1259E-EFF1-4365-8745-EA5C768C8D03}" srcOrd="5" destOrd="0" presId="urn:microsoft.com/office/officeart/2005/8/layout/vList3"/>
    <dgm:cxn modelId="{64D53F14-C12A-41B5-95E9-0645DEA89CBF}" type="presParOf" srcId="{62A8D0BB-82D5-4E49-8304-7F04AC5B4D8A}" destId="{6F2BE781-0377-4197-9FF9-1586C6FDCDAE}" srcOrd="6" destOrd="0" presId="urn:microsoft.com/office/officeart/2005/8/layout/vList3"/>
    <dgm:cxn modelId="{B6D63C1B-5508-4247-93B3-AF394ABD62B7}" type="presParOf" srcId="{6F2BE781-0377-4197-9FF9-1586C6FDCDAE}" destId="{7CB9DA00-49A0-493B-8FC0-189EADB1C2AE}" srcOrd="0" destOrd="0" presId="urn:microsoft.com/office/officeart/2005/8/layout/vList3"/>
    <dgm:cxn modelId="{9C3BEBFF-5BF1-4AB6-B792-F4AB97177202}" type="presParOf" srcId="{6F2BE781-0377-4197-9FF9-1586C6FDCDAE}" destId="{115E2CBE-B044-4C92-8A8C-559CBACFB5C1}" srcOrd="1" destOrd="0" presId="urn:microsoft.com/office/officeart/2005/8/layout/vList3"/>
    <dgm:cxn modelId="{D1754EB7-9030-4E8A-9AFF-56F219481A90}" type="presParOf" srcId="{62A8D0BB-82D5-4E49-8304-7F04AC5B4D8A}" destId="{975E5AC3-D660-4A01-8AC6-358F4633BF53}" srcOrd="7" destOrd="0" presId="urn:microsoft.com/office/officeart/2005/8/layout/vList3"/>
    <dgm:cxn modelId="{7507F2B7-EBDB-45BA-AFC3-5D32E6408698}" type="presParOf" srcId="{62A8D0BB-82D5-4E49-8304-7F04AC5B4D8A}" destId="{1BEEE451-8B23-4082-A9BF-CD326FF57CC4}" srcOrd="8" destOrd="0" presId="urn:microsoft.com/office/officeart/2005/8/layout/vList3"/>
    <dgm:cxn modelId="{1923AD46-B22B-49B1-85B2-148AAF25DC5B}" type="presParOf" srcId="{1BEEE451-8B23-4082-A9BF-CD326FF57CC4}" destId="{F7D77336-FDCB-4F89-8CDE-D5499D4E8C37}" srcOrd="0" destOrd="0" presId="urn:microsoft.com/office/officeart/2005/8/layout/vList3"/>
    <dgm:cxn modelId="{5B53476E-81C9-4D13-AEFD-6757CB089C37}" type="presParOf" srcId="{1BEEE451-8B23-4082-A9BF-CD326FF57CC4}" destId="{662DAF15-B999-49F3-BB9C-B5B8E4BBC2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B533D-DB73-4E31-A2B3-5103B6884F88}">
      <dsp:nvSpPr>
        <dsp:cNvPr id="0" name=""/>
        <dsp:cNvSpPr/>
      </dsp:nvSpPr>
      <dsp:spPr>
        <a:xfrm rot="10800000">
          <a:off x="1659853" y="4018"/>
          <a:ext cx="5675376" cy="921365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1890194" y="4018"/>
        <a:ext cx="5445035" cy="921365"/>
      </dsp:txXfrm>
    </dsp:sp>
    <dsp:sp modelId="{E594F3A7-CF9D-4F61-A47A-17872A1A55BB}">
      <dsp:nvSpPr>
        <dsp:cNvPr id="0" name=""/>
        <dsp:cNvSpPr/>
      </dsp:nvSpPr>
      <dsp:spPr>
        <a:xfrm>
          <a:off x="1199170" y="4018"/>
          <a:ext cx="921365" cy="921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8A247D-C0D1-4CD3-8EF7-6F549D28420A}">
      <dsp:nvSpPr>
        <dsp:cNvPr id="0" name=""/>
        <dsp:cNvSpPr/>
      </dsp:nvSpPr>
      <dsp:spPr>
        <a:xfrm rot="10800000">
          <a:off x="1659853" y="1200417"/>
          <a:ext cx="5675376" cy="92136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1890194" y="1200417"/>
        <a:ext cx="5445035" cy="921365"/>
      </dsp:txXfrm>
    </dsp:sp>
    <dsp:sp modelId="{1B0F19DE-8E98-4FC1-9B7D-FC4BE299EAA5}">
      <dsp:nvSpPr>
        <dsp:cNvPr id="0" name=""/>
        <dsp:cNvSpPr/>
      </dsp:nvSpPr>
      <dsp:spPr>
        <a:xfrm>
          <a:off x="1199170" y="1200417"/>
          <a:ext cx="921365" cy="9213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E09FEB-F304-413A-A628-5579767FEEE1}">
      <dsp:nvSpPr>
        <dsp:cNvPr id="0" name=""/>
        <dsp:cNvSpPr/>
      </dsp:nvSpPr>
      <dsp:spPr>
        <a:xfrm rot="10800000">
          <a:off x="1659853" y="2396817"/>
          <a:ext cx="5675376" cy="92136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/>
        </a:p>
      </dsp:txBody>
      <dsp:txXfrm rot="10800000">
        <a:off x="1890194" y="2396817"/>
        <a:ext cx="5445035" cy="921365"/>
      </dsp:txXfrm>
    </dsp:sp>
    <dsp:sp modelId="{CE3B5948-AB09-4FD6-BABB-8A20C87AAA06}">
      <dsp:nvSpPr>
        <dsp:cNvPr id="0" name=""/>
        <dsp:cNvSpPr/>
      </dsp:nvSpPr>
      <dsp:spPr>
        <a:xfrm>
          <a:off x="1199170" y="2396817"/>
          <a:ext cx="921365" cy="9213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5E2CBE-B044-4C92-8A8C-559CBACFB5C1}">
      <dsp:nvSpPr>
        <dsp:cNvPr id="0" name=""/>
        <dsp:cNvSpPr/>
      </dsp:nvSpPr>
      <dsp:spPr>
        <a:xfrm rot="10800000">
          <a:off x="1659853" y="3593216"/>
          <a:ext cx="5675376" cy="921365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Pojasni razliku između plućnog i staničnog disanja.</a:t>
          </a:r>
          <a:endParaRPr lang="en-GB" sz="2400" b="1" kern="1200" dirty="0"/>
        </a:p>
      </dsp:txBody>
      <dsp:txXfrm rot="10800000">
        <a:off x="1890194" y="3593216"/>
        <a:ext cx="5445035" cy="921365"/>
      </dsp:txXfrm>
    </dsp:sp>
    <dsp:sp modelId="{7CB9DA00-49A0-493B-8FC0-189EADB1C2AE}">
      <dsp:nvSpPr>
        <dsp:cNvPr id="0" name=""/>
        <dsp:cNvSpPr/>
      </dsp:nvSpPr>
      <dsp:spPr>
        <a:xfrm>
          <a:off x="1199170" y="3593216"/>
          <a:ext cx="921365" cy="92136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2DAF15-B999-49F3-BB9C-B5B8E4BBC268}">
      <dsp:nvSpPr>
        <dsp:cNvPr id="0" name=""/>
        <dsp:cNvSpPr/>
      </dsp:nvSpPr>
      <dsp:spPr>
        <a:xfrm rot="10800000">
          <a:off x="1659853" y="4789616"/>
          <a:ext cx="5675376" cy="921365"/>
        </a:xfrm>
        <a:prstGeom prst="homePlate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29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1890194" y="4789616"/>
        <a:ext cx="5445035" cy="921365"/>
      </dsp:txXfrm>
    </dsp:sp>
    <dsp:sp modelId="{F7D77336-FDCB-4F89-8CDE-D5499D4E8C37}">
      <dsp:nvSpPr>
        <dsp:cNvPr id="0" name=""/>
        <dsp:cNvSpPr/>
      </dsp:nvSpPr>
      <dsp:spPr>
        <a:xfrm>
          <a:off x="1199170" y="4789616"/>
          <a:ext cx="921365" cy="92136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5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0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5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0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3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DISANJE ŽIVIH BIĆA</a:t>
            </a:r>
            <a:br>
              <a:rPr lang="hr-HR" dirty="0"/>
            </a:br>
            <a:r>
              <a:rPr lang="hr-HR" dirty="0"/>
              <a:t>Disanje čovjeka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7031182" cy="196748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Dišni sustav čovjeka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Kako nastaje glas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Put zraka kroz dišni sustav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6" action="ppaction://hlinksldjump"/>
              </a:rPr>
              <a:t>Plućno disanje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7" action="ppaction://hlinksldjump"/>
              </a:rPr>
              <a:t>Stanično disanje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8" action="ppaction://hlinksldjump"/>
              </a:rPr>
              <a:t>Zaštita i bolesti dišnog sustava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D2FE2-6959-4991-A190-43E9FFA2B45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868505"/>
            <a:ext cx="7748741" cy="5041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508" y="2749539"/>
            <a:ext cx="3629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Kada se probudite ujutro, razmislite o tome kako je dragocjena povlastica biti živ - disati,misliti, uživati, voljeti." </a:t>
            </a:r>
            <a:r>
              <a:rPr kumimoji="0" lang="hr-H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Marko Aurelije</a:t>
            </a:r>
          </a:p>
        </p:txBody>
      </p:sp>
    </p:spTree>
    <p:extLst>
      <p:ext uri="{BB962C8B-B14F-4D97-AF65-F5344CB8AC3E}">
        <p14:creationId xmlns:p14="http://schemas.microsoft.com/office/powerpoint/2010/main" val="7277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7574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ZAŠTITA I BOLESTI DIŠNOGA SUSTAVA</a:t>
            </a:r>
            <a:endParaRPr lang="en-GB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902547"/>
            <a:ext cx="27432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pridonosi zdravlju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073" y="1010003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</a:t>
            </a:r>
            <a:r>
              <a:rPr lang="hr-HR" b="1" dirty="0"/>
              <a:t>pridonosi </a:t>
            </a:r>
            <a:r>
              <a:rPr lang="hr-HR" dirty="0"/>
              <a:t>zdravlju, a što </a:t>
            </a:r>
            <a:r>
              <a:rPr lang="hr-HR" b="1" dirty="0"/>
              <a:t>šteti</a:t>
            </a:r>
            <a:r>
              <a:rPr lang="hr-HR" dirty="0"/>
              <a:t> dišnom sustavu? Koje su </a:t>
            </a:r>
            <a:r>
              <a:rPr lang="hr-HR" b="1" dirty="0"/>
              <a:t>bolesti</a:t>
            </a:r>
            <a:r>
              <a:rPr lang="hr-HR" dirty="0"/>
              <a:t> dišnoga sustava? Pokušaj pravilno </a:t>
            </a:r>
            <a:r>
              <a:rPr lang="hr-HR" b="1" dirty="0"/>
              <a:t>razvrstati</a:t>
            </a:r>
            <a:r>
              <a:rPr lang="hr-HR" dirty="0"/>
              <a:t> pojmove!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2914011"/>
            <a:ext cx="2743200" cy="1752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šteti dišnom sustavu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40582" y="4918364"/>
            <a:ext cx="2743200" cy="1714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bolesti dišnog sustava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545" y="20123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DUHANSKI DIM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69473" y="236001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GUBITAK GLASA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1036" y="272934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PREHLADA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1036" y="42071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ASTMA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69473" y="5613831"/>
            <a:ext cx="27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PRAVILNA PREHRANA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69473" y="341439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DOVOLJNO SNA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69473" y="49183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62545" y="6263348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BAVLJENJE SPORTOM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1036" y="383923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ČESTICE PRAŠINE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69473" y="52444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BAKTERIJE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04109" y="304506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VIRUSI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62545" y="45764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ALERGENI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04109" y="5960280"/>
            <a:ext cx="254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OTROVNI PLINOVI</a:t>
            </a:r>
            <a:endParaRPr lang="en-GB" b="1" dirty="0"/>
          </a:p>
        </p:txBody>
      </p:sp>
      <p:sp>
        <p:nvSpPr>
          <p:cNvPr id="3" name="Vertical Scroll 2"/>
          <p:cNvSpPr/>
          <p:nvPr/>
        </p:nvSpPr>
        <p:spPr>
          <a:xfrm>
            <a:off x="-10391" y="1933332"/>
            <a:ext cx="5798127" cy="476623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Da biste bili zdravi,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jedite lagano,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duboko dišite,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živite umjereno,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radujte se 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i </a:t>
            </a:r>
          </a:p>
          <a:p>
            <a:pPr lvl="0" algn="ctr">
              <a:defRPr/>
            </a:pPr>
            <a:r>
              <a:rPr lang="hr-HR" sz="2800" b="1" kern="0" dirty="0">
                <a:solidFill>
                  <a:sysClr val="windowText" lastClr="000000"/>
                </a:solidFill>
              </a:rPr>
              <a:t>imajte interes u životu.</a:t>
            </a:r>
          </a:p>
          <a:p>
            <a:pPr lvl="0" algn="ctr">
              <a:defRPr/>
            </a:pPr>
            <a:r>
              <a:rPr lang="hr-HR" sz="2800" b="1" i="1" kern="0" dirty="0">
                <a:solidFill>
                  <a:sysClr val="windowText" lastClr="000000"/>
                </a:solidFill>
              </a:rPr>
              <a:t>William Londen</a:t>
            </a:r>
          </a:p>
        </p:txBody>
      </p:sp>
    </p:spTree>
    <p:extLst>
      <p:ext uri="{BB962C8B-B14F-4D97-AF65-F5344CB8AC3E}">
        <p14:creationId xmlns:p14="http://schemas.microsoft.com/office/powerpoint/2010/main" val="40217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9323 0.1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132 0.4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53785 0.3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5908 -0.015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47152 -0.3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6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6979 -0.06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2118 0.259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223 L 0.50313 -0.049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58403 -0.521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111 L 0.55138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47691 -0.5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47448 -0.34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75 -0.595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PONAVLJANJE</a:t>
            </a:r>
            <a:endParaRPr lang="en-GB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3292774"/>
              </p:ext>
            </p:extLst>
          </p:nvPr>
        </p:nvGraphicFramePr>
        <p:xfrm>
          <a:off x="-34636" y="537865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739032"/>
            <a:ext cx="485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Navedi organe dišnoga sustava.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7564" y="1995844"/>
            <a:ext cx="49114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/>
              <a:t>Opiši proces difuzije u plućima.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057390"/>
            <a:ext cx="460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Objasni kako nastaje glas.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421868"/>
            <a:ext cx="508486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Kojim postupcima ljudi mogu utjecati na smanjenje simptoma kod alergije?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1501" y="537866"/>
            <a:ext cx="5299117" cy="986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977736" y="1685329"/>
            <a:ext cx="5392882" cy="9816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946810" y="2902132"/>
            <a:ext cx="5423807" cy="9840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977736" y="4052455"/>
            <a:ext cx="5409951" cy="9767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977736" y="5256065"/>
            <a:ext cx="5392882" cy="996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8" y="889149"/>
            <a:ext cx="7407830" cy="51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DIŠNI SUSTAV ČOVJEKA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4182" y="2884249"/>
            <a:ext cx="4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AEROBNI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ORGANIZMI</a:t>
            </a:r>
            <a:r>
              <a:rPr lang="hr-HR" dirty="0"/>
              <a:t>-pomoću </a:t>
            </a:r>
            <a:r>
              <a:rPr lang="hr-HR" b="1" dirty="0"/>
              <a:t>kisika </a:t>
            </a:r>
            <a:r>
              <a:rPr lang="hr-HR" dirty="0"/>
              <a:t>oslobađaju energiju iz hranjivih tvari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4182" y="366908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ANAEROBNI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ORGANIZMI</a:t>
            </a:r>
            <a:r>
              <a:rPr lang="hr-HR" dirty="0"/>
              <a:t>-žive u uvjetima </a:t>
            </a:r>
            <a:r>
              <a:rPr lang="hr-HR" b="1" dirty="0"/>
              <a:t>bez</a:t>
            </a:r>
            <a:r>
              <a:rPr lang="hr-HR" dirty="0"/>
              <a:t> kisika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1055" y="1447800"/>
            <a:ext cx="775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je </a:t>
            </a:r>
            <a:r>
              <a:rPr lang="hr-HR" b="1" dirty="0"/>
              <a:t>zrak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5127" y="1953491"/>
            <a:ext cx="701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b="1" dirty="0"/>
              <a:t>smjesa</a:t>
            </a:r>
            <a:r>
              <a:rPr lang="hr-HR" dirty="0"/>
              <a:t> plinova u kojima prevladavaju </a:t>
            </a:r>
            <a:r>
              <a:rPr lang="hr-HR" b="1" dirty="0"/>
              <a:t>dušik,</a:t>
            </a:r>
            <a:r>
              <a:rPr lang="hr-HR" dirty="0"/>
              <a:t> </a:t>
            </a:r>
            <a:r>
              <a:rPr lang="hr-HR" b="1" dirty="0"/>
              <a:t>kisik </a:t>
            </a:r>
            <a:r>
              <a:rPr lang="hr-HR" dirty="0"/>
              <a:t>i </a:t>
            </a:r>
            <a:r>
              <a:rPr lang="hr-HR" b="1" dirty="0"/>
              <a:t>ugljikov (IV) oksid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CF85F-690B-45E9-843B-F04A346E9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428009"/>
            <a:ext cx="3009327" cy="285147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565982" y="4269946"/>
            <a:ext cx="2917528" cy="1718340"/>
          </a:xfrm>
          <a:prstGeom prst="wedgeEllipseCallout">
            <a:avLst>
              <a:gd name="adj1" fmla="val -65493"/>
              <a:gd name="adj2" fmla="val 1240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Jel čovjek živi u </a:t>
            </a:r>
            <a:r>
              <a:rPr lang="hr-HR" b="1" dirty="0"/>
              <a:t>aerobnim</a:t>
            </a:r>
            <a:r>
              <a:rPr lang="hr-HR" dirty="0"/>
              <a:t> ili </a:t>
            </a:r>
            <a:r>
              <a:rPr lang="hr-HR" b="1" dirty="0"/>
              <a:t>anaerobnim</a:t>
            </a:r>
            <a:r>
              <a:rPr lang="hr-HR" dirty="0"/>
              <a:t> uvjetima?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10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6259"/>
            <a:ext cx="1451264" cy="9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DIŠNI SUSTAV ČOVJEKA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E9D98-1583-4F56-9560-88914B8F2D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5979863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371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Navedi</a:t>
            </a:r>
            <a:r>
              <a:rPr lang="hr-HR" dirty="0"/>
              <a:t> dijelove </a:t>
            </a:r>
            <a:r>
              <a:rPr lang="hr-HR" b="1" dirty="0"/>
              <a:t>dišnog sustava </a:t>
            </a:r>
            <a:r>
              <a:rPr lang="hr-HR" dirty="0"/>
              <a:t>čovjeka počevši od </a:t>
            </a:r>
            <a:r>
              <a:rPr lang="hr-HR" b="1" dirty="0"/>
              <a:t>nosa!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19510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996955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493532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703169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07282" y="4343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392382" y="4800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DIŠNI SUSTAV ČOVJEKA</a:t>
            </a:r>
            <a:endParaRPr lang="en-GB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0469"/>
              </p:ext>
            </p:extLst>
          </p:nvPr>
        </p:nvGraphicFramePr>
        <p:xfrm>
          <a:off x="304800" y="1905000"/>
          <a:ext cx="8610600" cy="3282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Smještaj organa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Uloga organa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75">
                <a:tc>
                  <a:txBody>
                    <a:bodyPr/>
                    <a:lstStyle/>
                    <a:p>
                      <a:r>
                        <a:rPr lang="hr-HR" dirty="0"/>
                        <a:t>NOS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-početni</a:t>
                      </a:r>
                      <a:r>
                        <a:rPr lang="hr-HR" baseline="0" dirty="0"/>
                        <a:t> dio dišnog sustava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-vlaži,</a:t>
                      </a:r>
                      <a:r>
                        <a:rPr lang="hr-HR" baseline="0" dirty="0"/>
                        <a:t> </a:t>
                      </a:r>
                      <a:r>
                        <a:rPr lang="hr-HR" dirty="0"/>
                        <a:t>zagrijava i pročišćava zrak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75">
                <a:tc>
                  <a:txBody>
                    <a:bodyPr/>
                    <a:lstStyle/>
                    <a:p>
                      <a:r>
                        <a:rPr lang="hr-HR" dirty="0"/>
                        <a:t>ŽDRIJELO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nastavlja se na nos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-provodi</a:t>
                      </a:r>
                      <a:r>
                        <a:rPr lang="hr-HR" baseline="0" dirty="0"/>
                        <a:t> zrak iz nosa do grkljana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dirty="0"/>
                        <a:t>GRKLJAN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-spaja ždrijelo i dušnik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-sadrži poklopac koji sprečava</a:t>
                      </a:r>
                      <a:r>
                        <a:rPr lang="hr-HR" baseline="0" dirty="0"/>
                        <a:t> ulazak hrane i tekućine u dušnik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56">
                <a:tc>
                  <a:txBody>
                    <a:bodyPr/>
                    <a:lstStyle/>
                    <a:p>
                      <a:r>
                        <a:rPr lang="hr-HR" dirty="0"/>
                        <a:t>DUŠNIK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  <a:r>
                        <a:rPr lang="hr-HR" baseline="0" dirty="0"/>
                        <a:t> spaja grkljan s dušnicama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-prošišćava zrak s pomoću stanica (sluz)</a:t>
                      </a:r>
                      <a:r>
                        <a:rPr lang="hr-HR" baseline="0" dirty="0"/>
                        <a:t> i dlačica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r-HR" dirty="0"/>
                        <a:t>DUŠNICE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povezuju</a:t>
                      </a:r>
                      <a:r>
                        <a:rPr lang="hr-HR" baseline="0" dirty="0"/>
                        <a:t> dušnik s plućima</a:t>
                      </a:r>
                      <a:r>
                        <a:rPr lang="hr-HR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-ulaze</a:t>
                      </a:r>
                      <a:r>
                        <a:rPr lang="hr-HR" baseline="0" dirty="0"/>
                        <a:t> u plućna krila i tamo se granaju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hr-HR" dirty="0"/>
                        <a:t>PLUĆA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U</a:t>
                      </a:r>
                      <a:r>
                        <a:rPr lang="hr-HR" baseline="0" dirty="0"/>
                        <a:t> prsnoj šupljini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obavljaju izmjenu plinova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055" y="12631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Pomoću </a:t>
            </a:r>
            <a:r>
              <a:rPr lang="hr-HR" b="1" dirty="0"/>
              <a:t>teksta </a:t>
            </a:r>
            <a:r>
              <a:rPr lang="hr-HR" dirty="0"/>
              <a:t>u udžbeniku </a:t>
            </a:r>
            <a:r>
              <a:rPr lang="hr-HR" b="1" dirty="0"/>
              <a:t>nadopuni </a:t>
            </a:r>
            <a:r>
              <a:rPr lang="hr-HR" dirty="0"/>
              <a:t>tablicu.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327564"/>
            <a:ext cx="3048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05399" y="2714573"/>
            <a:ext cx="33666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102317"/>
            <a:ext cx="1752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50919" y="3810000"/>
            <a:ext cx="3048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4419600"/>
            <a:ext cx="3657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" y="4779635"/>
            <a:ext cx="16383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9B5CC-77C4-4B98-81EF-8FDCA575A2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4" y="768927"/>
            <a:ext cx="7115206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418" y="5588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PLUĆA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5879" y="102054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mekana</a:t>
            </a:r>
            <a:r>
              <a:rPr lang="hr-HR" dirty="0"/>
              <a:t> i spužvasta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5536" y="138987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štite ih </a:t>
            </a:r>
            <a:r>
              <a:rPr lang="hr-HR" b="1" dirty="0"/>
              <a:t>prsna kost </a:t>
            </a:r>
            <a:r>
              <a:rPr lang="hr-HR" dirty="0"/>
              <a:t>i </a:t>
            </a:r>
            <a:r>
              <a:rPr lang="hr-HR" b="1" dirty="0"/>
              <a:t>rebra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99166" y="1759204"/>
            <a:ext cx="531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građena od </a:t>
            </a:r>
            <a:r>
              <a:rPr lang="hr-HR" b="1" dirty="0"/>
              <a:t>brojnih </a:t>
            </a:r>
            <a:r>
              <a:rPr lang="hr-HR" dirty="0"/>
              <a:t>plućnih </a:t>
            </a:r>
            <a:r>
              <a:rPr lang="hr-HR" b="1" dirty="0"/>
              <a:t>mjehurića</a:t>
            </a:r>
            <a:r>
              <a:rPr lang="hr-HR" dirty="0"/>
              <a:t> obavijenih kapilarama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65869" y="2405535"/>
            <a:ext cx="514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izmjena plinova događa se </a:t>
            </a:r>
            <a:r>
              <a:rPr lang="hr-HR" b="1" dirty="0"/>
              <a:t>difuzijom</a:t>
            </a:r>
            <a:r>
              <a:rPr lang="hr-HR" dirty="0"/>
              <a:t> između plućnih mjehurića i krvi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KAKO NASTAJE GLAS?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965D2-3AD9-4347-97C5-2AAFE0C470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44341"/>
            <a:ext cx="2835284" cy="4796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Prisjeti se na kojim si još </a:t>
            </a:r>
            <a:r>
              <a:rPr lang="hr-HR" b="1" dirty="0"/>
              <a:t>predmetima </a:t>
            </a:r>
            <a:r>
              <a:rPr lang="hr-HR" dirty="0"/>
              <a:t>učio/la kako nastaje glas?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2509" y="19489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glasnice-nabori na grkljanu , mogu se odmicati i primicati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0217" y="2877234"/>
            <a:ext cx="58535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Osim glasnica </a:t>
            </a:r>
            <a:r>
              <a:rPr lang="hr-HR" b="1" dirty="0"/>
              <a:t>koji</a:t>
            </a:r>
            <a:r>
              <a:rPr lang="hr-HR" dirty="0"/>
              <a:t> još organi </a:t>
            </a:r>
            <a:r>
              <a:rPr lang="hr-HR" b="1" dirty="0"/>
              <a:t>sudjeluju</a:t>
            </a:r>
            <a:r>
              <a:rPr lang="hr-HR" dirty="0"/>
              <a:t> u oblikovanju glasa?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9436" y="3697068"/>
            <a:ext cx="577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glasnicama šteti: glasan govor, hladna i gazirana pića, alkohol, pušenje, boravak u zadimljenom prostoru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3290" y="24061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govor</a:t>
            </a:r>
            <a:r>
              <a:rPr lang="hr-HR" dirty="0">
                <a:sym typeface="Wingdings" pitchFamily="2" charset="2"/>
              </a:rPr>
              <a:t></a:t>
            </a:r>
            <a:r>
              <a:rPr lang="hr-HR" dirty="0"/>
              <a:t>primaknute glasnice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dirty="0"/>
              <a:t>titranje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dirty="0"/>
              <a:t>glas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3429000" y="4638928"/>
            <a:ext cx="2895600" cy="1219200"/>
          </a:xfrm>
          <a:prstGeom prst="wedgeEllipseCallout">
            <a:avLst>
              <a:gd name="adj1" fmla="val -60182"/>
              <a:gd name="adj2" fmla="val 37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Koja slika , a ili b prikazuje glasnice pri </a:t>
            </a:r>
            <a:r>
              <a:rPr lang="hr-HR" b="1" dirty="0">
                <a:solidFill>
                  <a:schemeClr val="tx1"/>
                </a:solidFill>
              </a:rPr>
              <a:t>disanju</a:t>
            </a:r>
            <a:r>
              <a:rPr lang="hr-HR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6" y="5402082"/>
            <a:ext cx="1451264" cy="9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PUT ZRAKA KROZ DIŠNI SUSTAV ČOVJEKA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A1330-04BD-4017-ACD1-ABFFD939BE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5402937" cy="4692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1764" y="1752600"/>
            <a:ext cx="3276600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Pomoću slika i sljedećih navoda pokušaj objasniti </a:t>
            </a:r>
            <a:r>
              <a:rPr lang="hr-HR" b="1" dirty="0"/>
              <a:t>udisaj</a:t>
            </a:r>
            <a:r>
              <a:rPr lang="hr-HR" dirty="0"/>
              <a:t>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zrak </a:t>
            </a:r>
            <a:r>
              <a:rPr lang="hr-HR" b="1" dirty="0"/>
              <a:t>bogat</a:t>
            </a:r>
            <a:r>
              <a:rPr lang="hr-HR" dirty="0"/>
              <a:t> kisikom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pluća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međurebreni mišići </a:t>
            </a:r>
            <a:r>
              <a:rPr lang="hr-HR" dirty="0"/>
              <a:t>i </a:t>
            </a:r>
            <a:r>
              <a:rPr lang="hr-HR" b="1" dirty="0"/>
              <a:t>rebra 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stezanje</a:t>
            </a:r>
            <a:r>
              <a:rPr lang="hr-HR" dirty="0"/>
              <a:t> ošita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povećanje </a:t>
            </a:r>
            <a:r>
              <a:rPr lang="hr-HR" dirty="0"/>
              <a:t>volumena prsnog koša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pad </a:t>
            </a:r>
            <a:r>
              <a:rPr lang="hr-HR" dirty="0"/>
              <a:t>tlaka u plućima</a:t>
            </a:r>
          </a:p>
          <a:p>
            <a:pPr marL="285750" indent="-285750">
              <a:buFontTx/>
              <a:buChar char="-"/>
            </a:pPr>
            <a:r>
              <a:rPr lang="hr-HR" dirty="0"/>
              <a:t>kisik ulazi u pluća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1764" y="1295400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Duboko udahni, a zatim izdahni!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51764" y="5105400"/>
            <a:ext cx="3276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Pokušaj objasniti što se događa prilikom </a:t>
            </a:r>
            <a:r>
              <a:rPr lang="hr-HR" b="1" dirty="0"/>
              <a:t>izdisaja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PLUĆNO DISANJE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886C0-83F1-45A0-AC18-DEBD1961B3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756" y="2197948"/>
            <a:ext cx="6525688" cy="3803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je izmjena plinova između zraka u plućnim mjehurićima i krvi u kapilarama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00907"/>
            <a:ext cx="5562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Pomoću slike objasni prelazak plinova procesom difuzije.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5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7366"/>
            <a:ext cx="262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STANIČNO DISANJE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898CB-FD93-4F8E-B8FB-A6134A05DB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8001000" cy="391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proces oslobađanja energije iz hranjivih tvari  u mitohondrijima uz pomoć kisika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4419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Pomoću slike opiši proces staničnog disanja.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505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DISANJE ŽIVIH BIĆA Disanje čovjeka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17</cp:revision>
  <dcterms:created xsi:type="dcterms:W3CDTF">2006-08-16T00:00:00Z</dcterms:created>
  <dcterms:modified xsi:type="dcterms:W3CDTF">2019-06-18T06:35:45Z</dcterms:modified>
</cp:coreProperties>
</file>